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85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2" r:id="rId3"/>
    <p:sldId id="282" r:id="rId4"/>
    <p:sldId id="285" r:id="rId5"/>
    <p:sldId id="286" r:id="rId6"/>
    <p:sldId id="287" r:id="rId7"/>
    <p:sldId id="288" r:id="rId8"/>
    <p:sldId id="289" r:id="rId9"/>
    <p:sldId id="291" r:id="rId10"/>
    <p:sldId id="292" r:id="rId11"/>
    <p:sldId id="294" r:id="rId12"/>
    <p:sldId id="296" r:id="rId13"/>
    <p:sldId id="28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66"/>
    <a:srgbClr val="003399"/>
    <a:srgbClr val="00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1" autoAdjust="0"/>
    <p:restoredTop sz="94721" autoAdjust="0"/>
  </p:normalViewPr>
  <p:slideViewPr>
    <p:cSldViewPr>
      <p:cViewPr varScale="1">
        <p:scale>
          <a:sx n="70" d="100"/>
          <a:sy n="70" d="100"/>
        </p:scale>
        <p:origin x="-4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D5737-54E0-4100-8668-6ED9FBE81EA4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proracun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0CDA7-EF5C-4FA1-AF75-C67C4C9309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29225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C710E-7DEE-4F88-BD68-F8A0729FE062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proracun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4CC72-BE33-41A7-90CE-F4DED2B77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31192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proracun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proracun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proracun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proracun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proracun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proracun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proracun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proracun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proracun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proracun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proracun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Proracun sila 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proracun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90C6B3-1E1B-4FEF-8BE0-10C7F9740E1D}" type="datetime1">
              <a:rPr lang="en-US" smtClean="0"/>
              <a:pPr/>
              <a:t>5/15/2013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84EDB6-2638-4A52-8CBB-C3648A240A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C47C5-2CCF-46A0-B15A-8CFA14344C4F}" type="datetime1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4EDB6-2638-4A52-8CBB-C3648A240A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88FCC-EB70-4966-9C64-B327A0364B80}" type="datetime1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4EDB6-2638-4A52-8CBB-C3648A240A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80094-4227-46B3-BA62-62F1A0D6CA0A}" type="datetime1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4EDB6-2638-4A52-8CBB-C3648A240A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4583C5-1D95-4E8B-B375-A219B6FFF8DA}" type="datetime1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4EDB6-2638-4A52-8CBB-C3648A240A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6044B4-C6D6-4A89-B91E-46883F894CB5}" type="datetime1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4EDB6-2638-4A52-8CBB-C3648A240A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BA9671-5EF0-497E-AC48-1D8E1442F445}" type="datetime1">
              <a:rPr lang="en-US" smtClean="0"/>
              <a:pPr/>
              <a:t>5/15/2013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4EDB6-2638-4A52-8CBB-C3648A240A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0AB51-089D-4BDD-BEBC-BF0B47B34A86}" type="datetime1">
              <a:rPr lang="en-US" smtClean="0"/>
              <a:pPr/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4EDB6-2638-4A52-8CBB-C3648A240A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0B7656-90E3-4830-93F7-1CB9EDB14CD9}" type="datetime1">
              <a:rPr lang="en-US" smtClean="0"/>
              <a:pPr/>
              <a:t>5/15/2013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4EDB6-2638-4A52-8CBB-C3648A240A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D90EBB9-98CC-4363-A879-AD394269EB28}" type="datetime1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4EDB6-2638-4A52-8CBB-C3648A240A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B0BBCB-C73A-45C9-819C-DEB8E43E6463}" type="datetime1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84EDB6-2638-4A52-8CBB-C3648A240A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8299674-7753-46B8-8211-B8400ED2AC3E}" type="datetime1">
              <a:rPr lang="en-US" smtClean="0"/>
              <a:pPr/>
              <a:t>5/15/2013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84EDB6-2638-4A52-8CBB-C3648A240A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0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928802"/>
            <a:ext cx="7772400" cy="1829761"/>
          </a:xfr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27000"/>
          </a:effectLst>
        </p:spPr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sr-Latn-CS" sz="4000" spc="-3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Proračun sila na stubove nadzemnih elektroenergetskih vodova </a:t>
            </a:r>
            <a:endParaRPr lang="en-US" sz="4000" spc="-3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4071942"/>
            <a:ext cx="7715304" cy="107157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hr-HR" sz="29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Spec.Sci Nina Šišević, CGES AD</a:t>
            </a:r>
          </a:p>
          <a:p>
            <a:pPr algn="just"/>
            <a:r>
              <a:rPr lang="sr-Latn-CS" sz="29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Prof.dr </a:t>
            </a:r>
            <a:r>
              <a:rPr lang="hr-HR" sz="29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Jadranka Radović</a:t>
            </a:r>
            <a:r>
              <a:rPr lang="sr-Latn-CS" sz="29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, ETF Podgorica</a:t>
            </a:r>
          </a:p>
          <a:p>
            <a:pPr algn="just"/>
            <a:r>
              <a:rPr lang="en-US" sz="29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Doc</a:t>
            </a:r>
            <a:r>
              <a:rPr lang="hr-HR" sz="29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Latn-CS" sz="29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hr-HR" sz="29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r </a:t>
            </a:r>
            <a:r>
              <a:rPr lang="en-US" sz="29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sr-Latn-CS" sz="29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ša Mujović</a:t>
            </a:r>
            <a:r>
              <a:rPr lang="hr-HR" sz="29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, ETF Podgorica</a:t>
            </a:r>
            <a:endParaRPr lang="en-US" sz="29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428596" y="457200"/>
            <a:ext cx="87154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1" i="0" u="none" strike="noStrike" cap="none" normalizeH="0" baseline="0" dirty="0" smtClean="0" bmk="OLE_LINK2">
                <a:ln>
                  <a:noFill/>
                </a:ln>
                <a:solidFill>
                  <a:srgbClr val="006666"/>
                </a:solidFill>
                <a:latin typeface="Arial" pitchFamily="34" charset="0"/>
                <a:ea typeface="Times New Roman" pitchFamily="18" charset="0"/>
              </a:rPr>
              <a:t>CRNOGORSKI KOMITET MEĐUNARODNOG VIJEĆA</a:t>
            </a:r>
            <a:endParaRPr kumimoji="0" lang="hr-HR" sz="1200" b="1" i="0" u="none" strike="noStrike" cap="none" normalizeH="0" baseline="0" dirty="0" smtClean="0" bmk="OLE_LINK2">
              <a:ln>
                <a:noFill/>
              </a:ln>
              <a:solidFill>
                <a:srgbClr val="006666"/>
              </a:solidFill>
              <a:latin typeface="Arial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hr-HR" sz="1200" b="1" i="0" u="none" strike="noStrike" cap="none" normalizeH="0" baseline="0" dirty="0" smtClean="0" bmk="OLE_LINK2">
                <a:ln>
                  <a:noFill/>
                </a:ln>
                <a:solidFill>
                  <a:srgbClr val="006666"/>
                </a:solidFill>
                <a:latin typeface="Arial" pitchFamily="34" charset="0"/>
                <a:cs typeface="Times New Roman" pitchFamily="18" charset="0"/>
              </a:rPr>
              <a:t>ZA VELIKE ELEKTRIČNE MREŽE - </a:t>
            </a:r>
            <a:r>
              <a:rPr lang="en-US" sz="1200" b="1" dirty="0" smtClean="0" bmk="OLE_LINK2">
                <a:solidFill>
                  <a:srgbClr val="006666"/>
                </a:solidFill>
                <a:latin typeface="Arial" pitchFamily="34" charset="0"/>
                <a:cs typeface="Times New Roman" pitchFamily="18" charset="0"/>
              </a:rPr>
              <a:t>CG KO </a:t>
            </a:r>
            <a:r>
              <a:rPr kumimoji="0" lang="hr-HR" sz="1200" b="1" i="0" u="none" strike="noStrike" cap="none" normalizeH="0" baseline="0" dirty="0" smtClean="0" bmk="OLE_LINK2">
                <a:ln>
                  <a:noFill/>
                </a:ln>
                <a:solidFill>
                  <a:srgbClr val="006666"/>
                </a:solidFill>
                <a:latin typeface="Arial" pitchFamily="34" charset="0"/>
                <a:cs typeface="Times New Roman" pitchFamily="18" charset="0"/>
              </a:rPr>
              <a:t>CIGRE</a:t>
            </a:r>
            <a:endParaRPr kumimoji="0" lang="hr-HR" sz="1200" b="1" i="0" u="none" strike="noStrike" cap="none" normalizeH="0" baseline="0" dirty="0" smtClean="0">
              <a:ln>
                <a:noFill/>
              </a:ln>
              <a:solidFill>
                <a:srgbClr val="006666"/>
              </a:solidFill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47" name="Picture 3" descr="image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tretch>
            <a:fillRect/>
          </a:stretch>
        </p:blipFill>
        <p:spPr bwMode="auto">
          <a:xfrm>
            <a:off x="7072330" y="428604"/>
            <a:ext cx="1444752" cy="90830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7500958" y="11429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pc="-300" dirty="0"/>
          </a:p>
        </p:txBody>
      </p:sp>
      <p:sp>
        <p:nvSpPr>
          <p:cNvPr id="10" name="TextBox 9"/>
          <p:cNvSpPr txBox="1"/>
          <p:nvPr/>
        </p:nvSpPr>
        <p:spPr>
          <a:xfrm>
            <a:off x="3581124" y="5643578"/>
            <a:ext cx="2361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CS" sz="1400" b="1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III savjetovanje,</a:t>
            </a:r>
          </a:p>
          <a:p>
            <a:r>
              <a:rPr lang="sr-Latn-CS" sz="1400" b="1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Miločer</a:t>
            </a:r>
            <a:r>
              <a:rPr lang="sr-Latn-CS" sz="1400" b="1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, 13-16.maj 2013. </a:t>
            </a:r>
            <a:endParaRPr lang="en-US" sz="1400" b="1" dirty="0">
              <a:solidFill>
                <a:srgbClr val="0066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92867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Latn-C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Rezultati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1500174"/>
            <a:ext cx="1428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5786" y="1357298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71538" y="214290"/>
            <a:ext cx="7215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Proračun</a:t>
            </a:r>
            <a:r>
              <a:rPr kumimoji="0" lang="sr-Latn-CS" sz="1400" b="1" i="0" u="none" strike="noStrike" kern="1200" cap="none" spc="0" normalizeH="0" noProof="0" dirty="0" smtClean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sila na stubove nadzemnih EE vodova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538" y="642918"/>
            <a:ext cx="7072362" cy="1588"/>
          </a:xfrm>
          <a:prstGeom prst="line">
            <a:avLst/>
          </a:prstGeom>
          <a:ln>
            <a:solidFill>
              <a:srgbClr val="0066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714488"/>
            <a:ext cx="6286544" cy="43577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114298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1500174"/>
            <a:ext cx="1428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5786" y="1357298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71538" y="214290"/>
            <a:ext cx="7215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Proračun</a:t>
            </a:r>
            <a:r>
              <a:rPr kumimoji="0" lang="sr-Latn-CS" sz="1400" b="1" i="0" u="none" strike="noStrike" kern="1200" cap="none" spc="0" normalizeH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 sila na stubove nadzemnih EE vodova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538" y="642918"/>
            <a:ext cx="7072362" cy="1588"/>
          </a:xfrm>
          <a:prstGeom prst="line">
            <a:avLst/>
          </a:prstGeom>
          <a:ln>
            <a:solidFill>
              <a:srgbClr val="0066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85786" y="1000108"/>
            <a:ext cx="72866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sr-Latn-C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Zaključak</a:t>
            </a:r>
          </a:p>
          <a:p>
            <a:pPr>
              <a:buFont typeface="Wingdings" pitchFamily="2" charset="2"/>
              <a:buChar char="v"/>
            </a:pPr>
            <a:endParaRPr lang="sr-Latn-CS" sz="2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l-PL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Adekvatno uvažavanje uticajnih klimatskih faktora pri određivanju opterećenja stubova nadzemnih EE vodova je od izuzetne važnosti.</a:t>
            </a:r>
          </a:p>
          <a:p>
            <a:pPr>
              <a:buFont typeface="Wingdings" pitchFamily="2" charset="2"/>
              <a:buChar char="ü"/>
            </a:pPr>
            <a:endParaRPr lang="pl-PL" sz="20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hr-HR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Proračun opterećenja stubova nadzemnih EE vodova treba bazirati na potpunom matematičkom modelu koji obuhvata i izraze za proračun opterećenja pri istovremenom djelovanju vjetra i dodatnog tereta. </a:t>
            </a:r>
            <a:endParaRPr lang="en-US" sz="20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sr-Latn-CS" sz="2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sr-Latn-CS" sz="20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sr-Latn-CS" sz="20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114298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1500174"/>
            <a:ext cx="1428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5786" y="1357298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71538" y="214290"/>
            <a:ext cx="7215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Proračun</a:t>
            </a:r>
            <a:r>
              <a:rPr kumimoji="0" lang="sr-Latn-CS" sz="1400" b="1" i="0" u="none" strike="noStrike" kern="1200" cap="none" spc="0" normalizeH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 sila na stubove nadzemnih EE vodova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538" y="642918"/>
            <a:ext cx="7072362" cy="1588"/>
          </a:xfrm>
          <a:prstGeom prst="line">
            <a:avLst/>
          </a:prstGeom>
          <a:ln>
            <a:solidFill>
              <a:srgbClr val="0066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85786" y="857232"/>
            <a:ext cx="757242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sr-Latn-C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Zaključak</a:t>
            </a:r>
          </a:p>
          <a:p>
            <a:pPr>
              <a:buFont typeface="Wingdings" pitchFamily="2" charset="2"/>
              <a:buChar char="v"/>
            </a:pPr>
            <a:endParaRPr lang="sr-Latn-CS" sz="2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hr-HR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Softver, baziran na tom modelu, omogućava brze i tačne proračune koji su osnova za tehničko-ekonomske analize na čijim rezultatima treba bazirati izbor stubova za nadzemne EE vodove. </a:t>
            </a:r>
            <a:endParaRPr lang="en-US" sz="20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sz="20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sr-Latn-CS" sz="2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sr-Latn-CS" sz="20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sr-Latn-CS" sz="20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114298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1500174"/>
            <a:ext cx="1428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5786" y="1357298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71538" y="214290"/>
            <a:ext cx="7215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Proračun</a:t>
            </a:r>
            <a:r>
              <a:rPr kumimoji="0" lang="sr-Latn-CS" sz="1400" b="1" i="0" u="none" strike="noStrike" kern="1200" cap="none" spc="0" normalizeH="0" noProof="0" dirty="0" smtClean="0">
                <a:ln>
                  <a:noFill/>
                </a:ln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sila na stubove nadzemnih EE vodova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538" y="642918"/>
            <a:ext cx="7072362" cy="1588"/>
          </a:xfrm>
          <a:prstGeom prst="line">
            <a:avLst/>
          </a:prstGeom>
          <a:ln>
            <a:solidFill>
              <a:srgbClr val="0066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71472" y="3000372"/>
            <a:ext cx="7384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    HVALA </a:t>
            </a:r>
            <a:r>
              <a:rPr lang="sr-Latn-CS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NA PAŽNJI!</a:t>
            </a:r>
            <a:endParaRPr lang="en-US" sz="4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114298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1500174"/>
            <a:ext cx="1428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5720" y="1142984"/>
            <a:ext cx="863088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sr-Latn-C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Uvodna razmatranja</a:t>
            </a:r>
          </a:p>
          <a:p>
            <a:endParaRPr lang="sr-Latn-CS" sz="2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sr-Latn-C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Stubovi nadzemnih vodova </a:t>
            </a:r>
          </a:p>
          <a:p>
            <a:endParaRPr lang="sr-Latn-CS" sz="2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sr-Latn-C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Direktne i indirektne štete </a:t>
            </a:r>
          </a:p>
          <a:p>
            <a:pPr>
              <a:buFont typeface="Wingdings" pitchFamily="2" charset="2"/>
              <a:buChar char="ü"/>
            </a:pPr>
            <a:endParaRPr lang="sr-Latn-CS" sz="2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sr-Latn-C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Proračun sila </a:t>
            </a:r>
          </a:p>
          <a:p>
            <a:pPr>
              <a:buFont typeface="Wingdings" pitchFamily="2" charset="2"/>
              <a:buChar char="ü"/>
            </a:pPr>
            <a:endParaRPr lang="sr-Latn-CS" sz="2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sr-Latn-C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Istovremeno djelovanje vjetra i leda</a:t>
            </a:r>
          </a:p>
          <a:p>
            <a:endParaRPr lang="sr-Latn-CS" sz="20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71538" y="214290"/>
            <a:ext cx="7215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Proračun</a:t>
            </a:r>
            <a:r>
              <a:rPr kumimoji="0" lang="sr-Latn-CS" sz="1400" b="1" i="0" u="none" strike="noStrike" kern="1200" cap="none" spc="0" normalizeH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 sila na stubove nadzemnih EE vodova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538" y="642918"/>
            <a:ext cx="7072362" cy="1588"/>
          </a:xfrm>
          <a:prstGeom prst="line">
            <a:avLst/>
          </a:prstGeom>
          <a:ln>
            <a:solidFill>
              <a:srgbClr val="0066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114298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1500174"/>
            <a:ext cx="1428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5786" y="1357298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71538" y="214290"/>
            <a:ext cx="7215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Proračun</a:t>
            </a:r>
            <a:r>
              <a:rPr kumimoji="0" lang="sr-Latn-CS" sz="1400" b="1" i="0" u="none" strike="noStrike" kern="1200" cap="none" spc="0" normalizeH="0" noProof="0" dirty="0" smtClean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sila na stubove nadzemnih EE vodova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538" y="642918"/>
            <a:ext cx="7072362" cy="1588"/>
          </a:xfrm>
          <a:prstGeom prst="line">
            <a:avLst/>
          </a:prstGeom>
          <a:ln>
            <a:solidFill>
              <a:srgbClr val="0066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28596" y="785794"/>
            <a:ext cx="828680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hr-HR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Dvije su osnovne vrste stubova</a:t>
            </a:r>
            <a:r>
              <a:rPr lang="sr-Latn-C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lvl="2">
              <a:buFont typeface="Arial" pitchFamily="34" charset="0"/>
              <a:buChar char="•"/>
            </a:pPr>
            <a:r>
              <a:rPr lang="sr-Latn-C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zatezni i </a:t>
            </a:r>
          </a:p>
          <a:p>
            <a:pPr lvl="2">
              <a:buFont typeface="Arial" pitchFamily="34" charset="0"/>
              <a:buChar char="•"/>
            </a:pPr>
            <a:r>
              <a:rPr lang="sr-Latn-C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noseći.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Na stubove </a:t>
            </a:r>
            <a:r>
              <a:rPr lang="hr-HR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nadzemnih EE vodova djeluju sljedeće sile:</a:t>
            </a:r>
          </a:p>
          <a:p>
            <a:pPr lvl="2">
              <a:buFont typeface="Arial" pitchFamily="34" charset="0"/>
              <a:buChar char="•"/>
            </a:pPr>
            <a:r>
              <a:rPr lang="hr-HR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vertikalne sile (</a:t>
            </a:r>
            <a:r>
              <a:rPr lang="hr-HR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Gu i Gs</a:t>
            </a:r>
            <a:r>
              <a:rPr lang="hr-HR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),</a:t>
            </a:r>
          </a:p>
          <a:p>
            <a:pPr lvl="2">
              <a:buFont typeface="Arial" pitchFamily="34" charset="0"/>
              <a:buChar char="•"/>
            </a:pPr>
            <a:r>
              <a:rPr lang="sr-Latn-C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sila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zatezanja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provodnika</a:t>
            </a:r>
            <a:r>
              <a:rPr lang="hr-HR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hr-HR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P1 i P2</a:t>
            </a:r>
            <a:r>
              <a:rPr lang="hr-HR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</a:t>
            </a:r>
          </a:p>
          <a:p>
            <a:pPr lvl="2">
              <a:buFont typeface="Arial" pitchFamily="34" charset="0"/>
              <a:buChar char="•"/>
            </a:pPr>
            <a:r>
              <a:rPr lang="sr-Latn-C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sila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vjetra</a:t>
            </a:r>
            <a:r>
              <a:rPr lang="sr-Latn-C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C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Pv</a:t>
            </a:r>
            <a:r>
              <a:rPr lang="sr-Latn-C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hr-HR" sz="16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928926" y="3357562"/>
            <a:ext cx="3429024" cy="31277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114298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1500174"/>
            <a:ext cx="1428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5786" y="1357298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71538" y="214290"/>
            <a:ext cx="7215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Proračun</a:t>
            </a:r>
            <a:r>
              <a:rPr kumimoji="0" lang="sr-Latn-CS" sz="1400" b="1" i="0" u="none" strike="noStrike" kern="1200" cap="none" spc="0" normalizeH="0" noProof="0" dirty="0" smtClean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sila na stubove nadzemnih EE vodova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538" y="642918"/>
            <a:ext cx="7072362" cy="1588"/>
          </a:xfrm>
          <a:prstGeom prst="line">
            <a:avLst/>
          </a:prstGeom>
          <a:ln>
            <a:solidFill>
              <a:srgbClr val="0066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00034" y="857233"/>
            <a:ext cx="80010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Latn-C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Opterećenja stubova se dijele </a:t>
            </a:r>
            <a:r>
              <a:rPr lang="sr-Latn-CS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na:</a:t>
            </a:r>
          </a:p>
          <a:p>
            <a:endParaRPr lang="sr-Latn-CS" sz="2000" b="1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sr-Latn-C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normalna(A,B,C i D) i</a:t>
            </a:r>
            <a:endParaRPr lang="sr-Latn-CS" sz="2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sr-Latn-C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vanredna(E i F).</a:t>
            </a:r>
            <a:endParaRPr lang="en-US" sz="2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285992"/>
            <a:ext cx="3153393" cy="294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331972" y="5500702"/>
            <a:ext cx="85491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Latn-C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G* opterećenje (istovremeno djelovanje</a:t>
            </a:r>
          </a:p>
          <a:p>
            <a:r>
              <a:rPr lang="sr-Latn-C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vjetra i leda)</a:t>
            </a:r>
            <a:endParaRPr lang="en-US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114298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1500174"/>
            <a:ext cx="1428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5786" y="1357298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71538" y="214290"/>
            <a:ext cx="7215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Proračun</a:t>
            </a:r>
            <a:r>
              <a:rPr kumimoji="0" lang="sr-Latn-CS" sz="1400" b="1" i="0" u="none" strike="noStrike" kern="1200" cap="none" spc="0" normalizeH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 sila na stubove nadzemnih EE vodova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538" y="642918"/>
            <a:ext cx="7072362" cy="1588"/>
          </a:xfrm>
          <a:prstGeom prst="line">
            <a:avLst/>
          </a:prstGeom>
          <a:ln>
            <a:solidFill>
              <a:srgbClr val="0066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42910" y="928670"/>
            <a:ext cx="778674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b="1" dirty="0" smtClean="0"/>
          </a:p>
          <a:p>
            <a:pPr>
              <a:buFont typeface="Wingdings" pitchFamily="2" charset="2"/>
              <a:buChar char="Ø"/>
            </a:pPr>
            <a:r>
              <a:rPr lang="pl-PL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Dodatni teret   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214554"/>
            <a:ext cx="7509135" cy="2228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114298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1500174"/>
            <a:ext cx="1428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5786" y="1357298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71538" y="214290"/>
            <a:ext cx="7215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Proračun</a:t>
            </a:r>
            <a:r>
              <a:rPr kumimoji="0" lang="sr-Latn-CS" sz="1400" b="1" i="0" u="none" strike="noStrike" kern="1200" cap="none" spc="0" normalizeH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 sila na stubove nadzemnih EE vodova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538" y="642918"/>
            <a:ext cx="7072362" cy="1588"/>
          </a:xfrm>
          <a:prstGeom prst="line">
            <a:avLst/>
          </a:prstGeom>
          <a:ln>
            <a:solidFill>
              <a:srgbClr val="0066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00034" y="857232"/>
            <a:ext cx="8072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Određivanje dodatnog tereta i opterećenja od vjetra</a:t>
            </a:r>
            <a:endParaRPr lang="en-US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3284538" y="1714500"/>
          <a:ext cx="2200275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9" name="Equation" r:id="rId4" imgW="2209680" imgH="317160" progId="Equation.3">
                  <p:embed/>
                </p:oleObj>
              </mc:Choice>
              <mc:Fallback>
                <p:oleObj name="Equation" r:id="rId4" imgW="2209680" imgH="317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538" y="1714500"/>
                        <a:ext cx="2200275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43042" y="2357430"/>
            <a:ext cx="5529715" cy="3500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114298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1500174"/>
            <a:ext cx="1428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5786" y="1357298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71538" y="214290"/>
            <a:ext cx="7215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Proračun</a:t>
            </a:r>
            <a:r>
              <a:rPr kumimoji="0" lang="sr-Latn-CS" sz="1400" b="1" i="0" u="none" strike="noStrike" kern="1200" cap="none" spc="0" normalizeH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 sila na stubove nadzemnih EE vodova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538" y="642918"/>
            <a:ext cx="7072362" cy="1588"/>
          </a:xfrm>
          <a:prstGeom prst="line">
            <a:avLst/>
          </a:prstGeom>
          <a:ln>
            <a:solidFill>
              <a:srgbClr val="0066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00034" y="857232"/>
            <a:ext cx="82153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hr-HR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Pregled sila na stub pri opterećenju G</a:t>
            </a:r>
            <a:endParaRPr lang="en-US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1571612"/>
            <a:ext cx="4143375" cy="3705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114298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1500174"/>
            <a:ext cx="1428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5786" y="1357298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71538" y="214290"/>
            <a:ext cx="7215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Proračun</a:t>
            </a:r>
            <a:r>
              <a:rPr kumimoji="0" lang="sr-Latn-CS" sz="1400" b="1" i="0" u="none" strike="noStrike" kern="1200" cap="none" spc="0" normalizeH="0" noProof="0" dirty="0" smtClean="0">
                <a:ln>
                  <a:noFill/>
                </a:ln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r-Latn-CS" sz="1400" b="1" i="0" u="none" strike="noStrike" kern="1200" cap="none" spc="0" normalizeH="0" noProof="0" dirty="0" smtClean="0">
                <a:ln>
                  <a:noFill/>
                </a:ln>
                <a:solidFill>
                  <a:srgbClr val="006666"/>
                </a:solidFill>
                <a:uLnTx/>
                <a:uFillTx/>
                <a:latin typeface="Arial" pitchFamily="34" charset="0"/>
                <a:cs typeface="Arial" pitchFamily="34" charset="0"/>
              </a:rPr>
              <a:t>sila na stubove nadzemnih EE vodova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538" y="642918"/>
            <a:ext cx="7072362" cy="1588"/>
          </a:xfrm>
          <a:prstGeom prst="line">
            <a:avLst/>
          </a:prstGeom>
          <a:ln>
            <a:solidFill>
              <a:srgbClr val="0066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1472" y="785795"/>
            <a:ext cx="800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hr-HR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Program za proračun sila na stubove nadzemnih EE vodova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sz="1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9394" name="Picture 58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500174"/>
            <a:ext cx="4724400" cy="5162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114298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1500174"/>
            <a:ext cx="1428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5786" y="1357298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>
              <a:solidFill>
                <a:srgbClr val="0000FF"/>
              </a:solidFill>
            </a:endParaRPr>
          </a:p>
          <a:p>
            <a:endParaRPr lang="sr-Latn-CS" dirty="0" smtClean="0"/>
          </a:p>
          <a:p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071538" y="214290"/>
            <a:ext cx="72152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Proračun</a:t>
            </a:r>
            <a:r>
              <a:rPr kumimoji="0" lang="sr-Latn-CS" sz="1400" b="1" i="0" u="none" strike="noStrike" kern="1200" cap="none" spc="0" normalizeH="0" noProof="0" dirty="0" smtClean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sila na stubove nadzemnih EE vodova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538" y="642918"/>
            <a:ext cx="7072362" cy="1588"/>
          </a:xfrm>
          <a:prstGeom prst="line">
            <a:avLst/>
          </a:prstGeom>
          <a:ln>
            <a:solidFill>
              <a:srgbClr val="0066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1472" y="857232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Latn-C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Primjer</a:t>
            </a:r>
            <a:endParaRPr lang="en-US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8370" name="Picture 59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357298"/>
            <a:ext cx="4676775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1090</TotalTime>
  <Words>369</Words>
  <Application>Microsoft Office PowerPoint</Application>
  <PresentationFormat>On-screen Show (4:3)</PresentationFormat>
  <Paragraphs>157</Paragraphs>
  <Slides>13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Concourse</vt:lpstr>
      <vt:lpstr>Equation</vt:lpstr>
      <vt:lpstr>Proračun sila na stubove nadzemnih elektroenergetskih vodova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XP</dc:creator>
  <cp:lastModifiedBy>marko</cp:lastModifiedBy>
  <cp:revision>97</cp:revision>
  <dcterms:created xsi:type="dcterms:W3CDTF">2013-03-04T23:14:16Z</dcterms:created>
  <dcterms:modified xsi:type="dcterms:W3CDTF">2013-05-15T14:16:26Z</dcterms:modified>
</cp:coreProperties>
</file>